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0400"/>
  <p:notesSz cx="6858000" cy="9144000"/>
  <p:embeddedFontLs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cb7894cb9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cb7894cb9c_0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cb7894cb9c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cb7894cb9c_1_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deb1f2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1deb1f2bdb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b7894cb9c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cb7894cb9c_0_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b7894cb9c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cb7894cb9c_1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cb7894cb9c_1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cb7894cb9c_1_3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cb7894cb9c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cb7894cb9c_1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cb7894cb9c_1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cb7894cb9c_1_4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bf73630be8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bf73630be8_0_5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a089a856d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ba089a856d_0_10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811affd14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1b811affd14_0_6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811affd14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b811affd14_0_4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811affd14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b811affd14_0_8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f470684c5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1cf470684c5_0_17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da32f66c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1da32f66c0_0_3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f470684c5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1cf470684c5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cf470684c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cf470684c5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f470684c5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cf470684c5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c260c132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dc260c1328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cf470684c5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cf470684c5_0_8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cf470684c5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cf470684c5_0_14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811affd14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1b811affd14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cf470684c5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cf470684c5_0_15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cf470684c5_0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cf470684c5_0_1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cf470684c5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cf470684c5_0_16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e0d3104e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de0d3104ef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de0d3104ef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de0d3104ef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e0d3104ef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de0d3104ef_0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a2755a2d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8a2755a2dc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b811affd14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b811affd14_0_7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a089a856d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ba089a856d_0_9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da32f66c0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1da32f66c0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cb7894cb9c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1cb7894cb9c_0_1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cb7894cb9c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cb7894cb9c_1_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mailto:info@tknika.eus" TargetMode="Externa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hyperlink" Target="https://drive.google.com/drive/folders/1zAis46D8QD3zZH6l2JG6UgFQuAEeB24K" TargetMode="External"/><Relationship Id="rId5" Type="http://schemas.openxmlformats.org/officeDocument/2006/relationships/hyperlink" Target="https://www.youtube.com/watch?v=dHxsctLBUEI"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hyperlink" Target="https://www.infoplc.net/descargas/259-kepware/3133-comunicacion-kepserverex-plc-siemens-s7-1200" TargetMode="External"/><Relationship Id="rId5"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www.youtube.com/watch?v=WeP7zbuj36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3" name="Google Shape;73;p8"/>
          <p:cNvSpPr txBox="1"/>
          <p:nvPr>
            <p:ph idx="12" type="sldNum"/>
          </p:nvPr>
        </p:nvSpPr>
        <p:spPr>
          <a:xfrm>
            <a:off x="8739781" y="6232227"/>
            <a:ext cx="284443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74" name="Google Shape;74;p8"/>
          <p:cNvSpPr/>
          <p:nvPr/>
        </p:nvSpPr>
        <p:spPr>
          <a:xfrm>
            <a:off x="7391350" y="116632"/>
            <a:ext cx="1296144" cy="792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5" name="Google Shape;75;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6" name="Google Shape;76;p8"/>
          <p:cNvSpPr txBox="1"/>
          <p:nvPr>
            <p:ph idx="4294967295" type="title"/>
          </p:nvPr>
        </p:nvSpPr>
        <p:spPr>
          <a:xfrm>
            <a:off x="152850" y="4704900"/>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0909"/>
              <a:buFont typeface="Source Sans Pro"/>
              <a:buNone/>
            </a:pPr>
            <a:r>
              <a:rPr lang="es-ES"/>
              <a:t>5.- Comunicaciones no seguras.</a:t>
            </a:r>
            <a:endParaRPr/>
          </a:p>
        </p:txBody>
      </p:sp>
      <p:sp>
        <p:nvSpPr>
          <p:cNvPr id="77" name="Google Shape;77;p8"/>
          <p:cNvSpPr txBox="1"/>
          <p:nvPr/>
        </p:nvSpPr>
        <p:spPr>
          <a:xfrm>
            <a:off x="408600" y="1487875"/>
            <a:ext cx="11445900" cy="1693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SzPts val="1100"/>
              <a:buFont typeface="Arial"/>
              <a:buNone/>
            </a:pPr>
            <a:r>
              <a:rPr lang="es-ES" sz="5200">
                <a:solidFill>
                  <a:srgbClr val="000000"/>
                </a:solidFill>
              </a:rPr>
              <a:t>ATAQUES A SCI</a:t>
            </a:r>
            <a:endParaRPr sz="5200">
              <a:solidFill>
                <a:srgbClr val="000000"/>
              </a:solidFill>
            </a:endParaRPr>
          </a:p>
          <a:p>
            <a:pPr indent="0" lvl="0" marL="0" rtl="0" algn="ctr">
              <a:spcBef>
                <a:spcPts val="0"/>
              </a:spcBef>
              <a:spcAft>
                <a:spcPts val="0"/>
              </a:spcAft>
              <a:buClr>
                <a:srgbClr val="000000"/>
              </a:buClr>
              <a:buSzPts val="1100"/>
              <a:buFont typeface="Arial"/>
              <a:buNone/>
            </a:pPr>
            <a:r>
              <a:rPr lang="es-ES" sz="5200">
                <a:solidFill>
                  <a:srgbClr val="000000"/>
                </a:solidFill>
              </a:rPr>
              <a:t>COMUNICACIONES NO SEGURAS</a:t>
            </a:r>
            <a:endParaRPr b="1" sz="5000">
              <a:solidFill>
                <a:srgbClr val="000000"/>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55" name="Google Shape;155;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56" name="Google Shape;156;p17"/>
          <p:cNvPicPr preferRelativeResize="0"/>
          <p:nvPr/>
        </p:nvPicPr>
        <p:blipFill>
          <a:blip r:embed="rId3">
            <a:alphaModFix/>
          </a:blip>
          <a:stretch>
            <a:fillRect/>
          </a:stretch>
        </p:blipFill>
        <p:spPr>
          <a:xfrm>
            <a:off x="2841350" y="1569850"/>
            <a:ext cx="8431666" cy="4742812"/>
          </a:xfrm>
          <a:prstGeom prst="rect">
            <a:avLst/>
          </a:prstGeom>
          <a:noFill/>
          <a:ln>
            <a:noFill/>
          </a:ln>
        </p:spPr>
      </p:pic>
      <p:pic>
        <p:nvPicPr>
          <p:cNvPr id="157" name="Google Shape;157;p17"/>
          <p:cNvPicPr preferRelativeResize="0"/>
          <p:nvPr/>
        </p:nvPicPr>
        <p:blipFill>
          <a:blip r:embed="rId4">
            <a:alphaModFix/>
          </a:blip>
          <a:stretch>
            <a:fillRect/>
          </a:stretch>
        </p:blipFill>
        <p:spPr>
          <a:xfrm>
            <a:off x="240025" y="2195950"/>
            <a:ext cx="2536550" cy="24660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63" name="Google Shape;163;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64" name="Google Shape;164;p18"/>
          <p:cNvPicPr preferRelativeResize="0"/>
          <p:nvPr/>
        </p:nvPicPr>
        <p:blipFill>
          <a:blip r:embed="rId3">
            <a:alphaModFix/>
          </a:blip>
          <a:stretch>
            <a:fillRect/>
          </a:stretch>
        </p:blipFill>
        <p:spPr>
          <a:xfrm>
            <a:off x="2041025" y="1600525"/>
            <a:ext cx="8431666" cy="47428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70" name="Google Shape;170;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71" name="Google Shape;171;p19"/>
          <p:cNvPicPr preferRelativeResize="0"/>
          <p:nvPr/>
        </p:nvPicPr>
        <p:blipFill>
          <a:blip r:embed="rId3">
            <a:alphaModFix/>
          </a:blip>
          <a:stretch>
            <a:fillRect/>
          </a:stretch>
        </p:blipFill>
        <p:spPr>
          <a:xfrm>
            <a:off x="1502025" y="1609325"/>
            <a:ext cx="8431666" cy="47428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77" name="Google Shape;177;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78" name="Google Shape;178;p20"/>
          <p:cNvPicPr preferRelativeResize="0"/>
          <p:nvPr/>
        </p:nvPicPr>
        <p:blipFill>
          <a:blip r:embed="rId3">
            <a:alphaModFix/>
          </a:blip>
          <a:stretch>
            <a:fillRect/>
          </a:stretch>
        </p:blipFill>
        <p:spPr>
          <a:xfrm>
            <a:off x="862300" y="1640725"/>
            <a:ext cx="10255816" cy="44441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84" name="Google Shape;184;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85" name="Google Shape;185;p21"/>
          <p:cNvPicPr preferRelativeResize="0"/>
          <p:nvPr/>
        </p:nvPicPr>
        <p:blipFill>
          <a:blip r:embed="rId3">
            <a:alphaModFix/>
          </a:blip>
          <a:stretch>
            <a:fillRect/>
          </a:stretch>
        </p:blipFill>
        <p:spPr>
          <a:xfrm>
            <a:off x="4090400" y="1537525"/>
            <a:ext cx="4735624" cy="4999000"/>
          </a:xfrm>
          <a:prstGeom prst="rect">
            <a:avLst/>
          </a:prstGeom>
          <a:noFill/>
          <a:ln>
            <a:noFill/>
          </a:ln>
        </p:spPr>
      </p:pic>
      <p:sp>
        <p:nvSpPr>
          <p:cNvPr id="186" name="Google Shape;186;p21"/>
          <p:cNvSpPr txBox="1"/>
          <p:nvPr/>
        </p:nvSpPr>
        <p:spPr>
          <a:xfrm>
            <a:off x="683125" y="1888625"/>
            <a:ext cx="21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t>Script parar_omron</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92" name="Google Shape;192;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93" name="Google Shape;193;p22"/>
          <p:cNvPicPr preferRelativeResize="0"/>
          <p:nvPr/>
        </p:nvPicPr>
        <p:blipFill>
          <a:blip r:embed="rId3">
            <a:alphaModFix/>
          </a:blip>
          <a:stretch>
            <a:fillRect/>
          </a:stretch>
        </p:blipFill>
        <p:spPr>
          <a:xfrm>
            <a:off x="4070138" y="1787025"/>
            <a:ext cx="8431666" cy="4742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99" name="Google Shape;199;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00" name="Google Shape;200;p23"/>
          <p:cNvPicPr preferRelativeResize="0"/>
          <p:nvPr/>
        </p:nvPicPr>
        <p:blipFill>
          <a:blip r:embed="rId3">
            <a:alphaModFix/>
          </a:blip>
          <a:stretch>
            <a:fillRect/>
          </a:stretch>
        </p:blipFill>
        <p:spPr>
          <a:xfrm>
            <a:off x="2097650" y="1488325"/>
            <a:ext cx="8431666" cy="47428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06" name="Google Shape;206;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07" name="Google Shape;207;p24"/>
          <p:cNvPicPr preferRelativeResize="0"/>
          <p:nvPr/>
        </p:nvPicPr>
        <p:blipFill>
          <a:blip r:embed="rId3">
            <a:alphaModFix/>
          </a:blip>
          <a:stretch>
            <a:fillRect/>
          </a:stretch>
        </p:blipFill>
        <p:spPr>
          <a:xfrm>
            <a:off x="5516000" y="2228350"/>
            <a:ext cx="6610326" cy="3602450"/>
          </a:xfrm>
          <a:prstGeom prst="rect">
            <a:avLst/>
          </a:prstGeom>
          <a:noFill/>
          <a:ln>
            <a:noFill/>
          </a:ln>
        </p:spPr>
      </p:pic>
      <p:pic>
        <p:nvPicPr>
          <p:cNvPr id="208" name="Google Shape;208;p24"/>
          <p:cNvPicPr preferRelativeResize="0"/>
          <p:nvPr/>
        </p:nvPicPr>
        <p:blipFill>
          <a:blip r:embed="rId4">
            <a:alphaModFix/>
          </a:blip>
          <a:stretch>
            <a:fillRect/>
          </a:stretch>
        </p:blipFill>
        <p:spPr>
          <a:xfrm>
            <a:off x="240025" y="1766750"/>
            <a:ext cx="5400675" cy="4352925"/>
          </a:xfrm>
          <a:prstGeom prst="rect">
            <a:avLst/>
          </a:prstGeom>
          <a:noFill/>
          <a:ln>
            <a:noFill/>
          </a:ln>
        </p:spPr>
      </p:pic>
      <p:pic>
        <p:nvPicPr>
          <p:cNvPr id="209" name="Google Shape;209;p24"/>
          <p:cNvPicPr preferRelativeResize="0"/>
          <p:nvPr/>
        </p:nvPicPr>
        <p:blipFill rotWithShape="1">
          <a:blip r:embed="rId5">
            <a:alphaModFix/>
          </a:blip>
          <a:srcRect b="0" l="0" r="0" t="0"/>
          <a:stretch/>
        </p:blipFill>
        <p:spPr>
          <a:xfrm>
            <a:off x="10347199" y="912325"/>
            <a:ext cx="817725" cy="817750"/>
          </a:xfrm>
          <a:prstGeom prst="rect">
            <a:avLst/>
          </a:prstGeom>
          <a:noFill/>
          <a:ln>
            <a:noFill/>
          </a:ln>
        </p:spPr>
      </p:pic>
      <p:sp>
        <p:nvSpPr>
          <p:cNvPr id="210" name="Google Shape;210;p24"/>
          <p:cNvSpPr txBox="1"/>
          <p:nvPr/>
        </p:nvSpPr>
        <p:spPr>
          <a:xfrm>
            <a:off x="8461225" y="1796975"/>
            <a:ext cx="366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10-   Comunicaciones no seguras  </a:t>
            </a:r>
            <a:endParaRPr b="1">
              <a:latin typeface="Calibri"/>
              <a:ea typeface="Calibri"/>
              <a:cs typeface="Calibri"/>
              <a:sym typeface="Calibri"/>
            </a:endParaRPr>
          </a:p>
          <a:p>
            <a:pPr indent="0" lvl="0" marL="0" rtl="0" algn="l">
              <a:spcBef>
                <a:spcPts val="0"/>
              </a:spcBef>
              <a:spcAft>
                <a:spcPts val="0"/>
              </a:spcAft>
              <a:buNone/>
            </a:pPr>
            <a:r>
              <a:rPr b="1" lang="es-ES">
                <a:latin typeface="Calibri"/>
                <a:ea typeface="Calibri"/>
                <a:cs typeface="Calibri"/>
                <a:sym typeface="Calibri"/>
              </a:rPr>
              <a:t>                                      Omron</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Comunicaciones no seguras.</a:t>
            </a:r>
            <a:endParaRPr/>
          </a:p>
        </p:txBody>
      </p:sp>
      <p:sp>
        <p:nvSpPr>
          <p:cNvPr id="216" name="Google Shape;216;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17" name="Google Shape;217;p25"/>
          <p:cNvPicPr preferRelativeResize="0"/>
          <p:nvPr/>
        </p:nvPicPr>
        <p:blipFill rotWithShape="1">
          <a:blip r:embed="rId3">
            <a:alphaModFix/>
          </a:blip>
          <a:srcRect b="0" l="0" r="0" t="0"/>
          <a:stretch/>
        </p:blipFill>
        <p:spPr>
          <a:xfrm>
            <a:off x="1711110" y="4089471"/>
            <a:ext cx="8236004" cy="2130549"/>
          </a:xfrm>
          <a:prstGeom prst="rect">
            <a:avLst/>
          </a:prstGeom>
          <a:noFill/>
          <a:ln>
            <a:noFill/>
          </a:ln>
        </p:spPr>
      </p:pic>
      <p:sp>
        <p:nvSpPr>
          <p:cNvPr id="218" name="Google Shape;218;p25"/>
          <p:cNvSpPr txBox="1"/>
          <p:nvPr/>
        </p:nvSpPr>
        <p:spPr>
          <a:xfrm>
            <a:off x="1637950" y="2158400"/>
            <a:ext cx="9545700" cy="1636800"/>
          </a:xfrm>
          <a:prstGeom prst="rect">
            <a:avLst/>
          </a:prstGeom>
          <a:noFill/>
          <a:ln>
            <a:noFill/>
          </a:ln>
        </p:spPr>
        <p:txBody>
          <a:bodyPr anchorCtr="0" anchor="t" bIns="91425" lIns="91425" spcFirstLastPara="1" rIns="91425" wrap="square" tIns="91425">
            <a:spAutoFit/>
          </a:bodyPr>
          <a:lstStyle/>
          <a:p>
            <a:pPr indent="-207645" lvl="0" marL="342900" marR="0" rtl="0" algn="l">
              <a:lnSpc>
                <a:spcPct val="100000"/>
              </a:lnSpc>
              <a:spcBef>
                <a:spcPts val="0"/>
              </a:spcBef>
              <a:spcAft>
                <a:spcPts val="0"/>
              </a:spcAft>
              <a:buClr>
                <a:srgbClr val="006666"/>
              </a:buClr>
              <a:buSzPts val="2400"/>
              <a:buFont typeface="Arial"/>
              <a:buChar char="•"/>
            </a:pPr>
            <a:r>
              <a:rPr b="0" i="0" lang="es-ES" sz="2400" u="none" cap="none" strike="noStrike">
                <a:solidFill>
                  <a:srgbClr val="000000"/>
                </a:solidFill>
                <a:latin typeface="Verdana"/>
                <a:ea typeface="Verdana"/>
                <a:cs typeface="Verdana"/>
                <a:sym typeface="Verdana"/>
              </a:rPr>
              <a:t>La información se encapsula como payload de segmentos COT (Connection Oriented Transport Protocol, ISO 8073)</a:t>
            </a:r>
            <a:endParaRPr b="0" i="0" sz="2400" u="none" cap="none" strike="noStrike">
              <a:solidFill>
                <a:srgbClr val="000000"/>
              </a:solidFill>
              <a:latin typeface="Verdana"/>
              <a:ea typeface="Verdana"/>
              <a:cs typeface="Verdana"/>
              <a:sym typeface="Verdana"/>
            </a:endParaRPr>
          </a:p>
          <a:p>
            <a:pPr indent="-207645" lvl="0" marL="342900" marR="0" rtl="0" algn="l">
              <a:lnSpc>
                <a:spcPct val="100000"/>
              </a:lnSpc>
              <a:spcBef>
                <a:spcPts val="1000"/>
              </a:spcBef>
              <a:spcAft>
                <a:spcPts val="0"/>
              </a:spcAft>
              <a:buClr>
                <a:srgbClr val="006666"/>
              </a:buClr>
              <a:buSzPts val="2400"/>
              <a:buFont typeface="Arial"/>
              <a:buChar char="•"/>
            </a:pPr>
            <a:r>
              <a:rPr b="0" i="0" lang="es-ES" sz="2400" u="none" cap="none" strike="noStrike">
                <a:solidFill>
                  <a:srgbClr val="000000"/>
                </a:solidFill>
                <a:latin typeface="Verdana"/>
                <a:ea typeface="Verdana"/>
                <a:cs typeface="Verdana"/>
                <a:sym typeface="Verdana"/>
              </a:rPr>
              <a:t>Utiliza el puerto TCP 102</a:t>
            </a:r>
            <a:endParaRPr b="0" i="0" sz="2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9" name="Google Shape;219;p25"/>
          <p:cNvSpPr txBox="1"/>
          <p:nvPr/>
        </p:nvSpPr>
        <p:spPr>
          <a:xfrm>
            <a:off x="2418849" y="1535363"/>
            <a:ext cx="7352700" cy="576000"/>
          </a:xfrm>
          <a:prstGeom prst="rect">
            <a:avLst/>
          </a:prstGeom>
          <a:noFill/>
          <a:ln>
            <a:noFill/>
          </a:ln>
        </p:spPr>
        <p:txBody>
          <a:bodyPr anchorCtr="0" anchor="ctr" bIns="45700" lIns="91425" spcFirstLastPara="1" rIns="91425" wrap="square" tIns="45700">
            <a:normAutofit/>
          </a:bodyPr>
          <a:lstStyle/>
          <a:p>
            <a:pPr indent="0" lvl="0" marL="457200" rtl="0" algn="l">
              <a:spcBef>
                <a:spcPts val="0"/>
              </a:spcBef>
              <a:spcAft>
                <a:spcPts val="0"/>
              </a:spcAft>
              <a:buNone/>
            </a:pPr>
            <a:r>
              <a:rPr lang="es-ES" sz="2600"/>
              <a:t>Protocolos industriales. </a:t>
            </a:r>
            <a:r>
              <a:rPr b="1" lang="es-ES" sz="2600"/>
              <a:t>S7 Comm</a:t>
            </a:r>
            <a:r>
              <a:rPr lang="es-ES" sz="2600"/>
              <a:t> (Siemens)</a:t>
            </a:r>
            <a:endParaRPr b="1" sz="3000">
              <a:solidFill>
                <a:srgbClr val="000000"/>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Comunicaciones no seguras.</a:t>
            </a:r>
            <a:endParaRPr/>
          </a:p>
        </p:txBody>
      </p:sp>
      <p:sp>
        <p:nvSpPr>
          <p:cNvPr id="225" name="Google Shape;225;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26" name="Google Shape;226;p26"/>
          <p:cNvPicPr preferRelativeResize="0"/>
          <p:nvPr/>
        </p:nvPicPr>
        <p:blipFill rotWithShape="1">
          <a:blip r:embed="rId3">
            <a:alphaModFix/>
          </a:blip>
          <a:srcRect b="0" l="0" r="0" t="0"/>
          <a:stretch/>
        </p:blipFill>
        <p:spPr>
          <a:xfrm>
            <a:off x="101025" y="2806450"/>
            <a:ext cx="4440701" cy="1678500"/>
          </a:xfrm>
          <a:prstGeom prst="rect">
            <a:avLst/>
          </a:prstGeom>
          <a:noFill/>
          <a:ln>
            <a:noFill/>
          </a:ln>
        </p:spPr>
      </p:pic>
      <p:pic>
        <p:nvPicPr>
          <p:cNvPr id="227" name="Google Shape;227;p26"/>
          <p:cNvPicPr preferRelativeResize="0"/>
          <p:nvPr/>
        </p:nvPicPr>
        <p:blipFill>
          <a:blip r:embed="rId4">
            <a:alphaModFix/>
          </a:blip>
          <a:stretch>
            <a:fillRect/>
          </a:stretch>
        </p:blipFill>
        <p:spPr>
          <a:xfrm>
            <a:off x="4689324" y="1433949"/>
            <a:ext cx="7220249" cy="486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83" name="Google Shape;83;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84" name="Google Shape;84;p9"/>
          <p:cNvPicPr preferRelativeResize="0"/>
          <p:nvPr/>
        </p:nvPicPr>
        <p:blipFill rotWithShape="1">
          <a:blip r:embed="rId3">
            <a:alphaModFix/>
          </a:blip>
          <a:srcRect b="0" l="0" r="0" t="0"/>
          <a:stretch/>
        </p:blipFill>
        <p:spPr>
          <a:xfrm>
            <a:off x="2080275" y="1845300"/>
            <a:ext cx="8351832" cy="4757100"/>
          </a:xfrm>
          <a:prstGeom prst="rect">
            <a:avLst/>
          </a:prstGeom>
          <a:noFill/>
          <a:ln>
            <a:noFill/>
          </a:ln>
        </p:spPr>
      </p:pic>
      <p:sp>
        <p:nvSpPr>
          <p:cNvPr id="85" name="Google Shape;85;p9"/>
          <p:cNvSpPr txBox="1"/>
          <p:nvPr/>
        </p:nvSpPr>
        <p:spPr>
          <a:xfrm>
            <a:off x="5248275" y="1477750"/>
            <a:ext cx="548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VARIEDAD DE PROTOCOLOS INDUSTRIALES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33" name="Google Shape;233;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4" name="Google Shape;234;p27"/>
          <p:cNvSpPr txBox="1"/>
          <p:nvPr/>
        </p:nvSpPr>
        <p:spPr>
          <a:xfrm>
            <a:off x="864846" y="2144654"/>
            <a:ext cx="10971300" cy="576000"/>
          </a:xfrm>
          <a:prstGeom prst="rect">
            <a:avLst/>
          </a:prstGeom>
          <a:noFill/>
          <a:ln>
            <a:noFill/>
          </a:ln>
        </p:spPr>
        <p:txBody>
          <a:bodyPr anchorCtr="0" anchor="ctr" bIns="45700" lIns="91425" spcFirstLastPara="1" rIns="91425" wrap="square" tIns="45700">
            <a:normAutofit/>
          </a:bodyPr>
          <a:lstStyle/>
          <a:p>
            <a:pPr indent="0" lvl="0" marL="457200" rtl="0" algn="l">
              <a:spcBef>
                <a:spcPts val="0"/>
              </a:spcBef>
              <a:spcAft>
                <a:spcPts val="0"/>
              </a:spcAft>
              <a:buNone/>
            </a:pPr>
            <a:r>
              <a:rPr lang="es-ES" sz="2600"/>
              <a:t>Protocolos industriales. </a:t>
            </a:r>
            <a:r>
              <a:rPr b="1" lang="es-ES" sz="2600"/>
              <a:t>S7 Comm</a:t>
            </a:r>
            <a:r>
              <a:rPr lang="es-ES" sz="2600"/>
              <a:t> (Siemens)</a:t>
            </a:r>
            <a:endParaRPr b="1" sz="3000">
              <a:solidFill>
                <a:srgbClr val="000000"/>
              </a:solidFill>
              <a:latin typeface="Source Sans Pro"/>
              <a:ea typeface="Source Sans Pro"/>
              <a:cs typeface="Source Sans Pro"/>
              <a:sym typeface="Source Sans Pro"/>
            </a:endParaRPr>
          </a:p>
        </p:txBody>
      </p:sp>
      <p:sp>
        <p:nvSpPr>
          <p:cNvPr id="235" name="Google Shape;235;p27"/>
          <p:cNvSpPr txBox="1"/>
          <p:nvPr/>
        </p:nvSpPr>
        <p:spPr>
          <a:xfrm>
            <a:off x="1637950" y="2882025"/>
            <a:ext cx="9545700" cy="3512100"/>
          </a:xfrm>
          <a:prstGeom prst="rect">
            <a:avLst/>
          </a:prstGeom>
          <a:noFill/>
          <a:ln>
            <a:noFill/>
          </a:ln>
        </p:spPr>
        <p:txBody>
          <a:bodyPr anchorCtr="0" anchor="t" bIns="91425" lIns="91425" spcFirstLastPara="1" rIns="91425" wrap="square" tIns="91425">
            <a:spAutoFit/>
          </a:bodyPr>
          <a:lstStyle/>
          <a:p>
            <a:pPr indent="-213995" lvl="0" marL="342900" marR="0" rtl="0" algn="l">
              <a:lnSpc>
                <a:spcPct val="100000"/>
              </a:lnSpc>
              <a:spcBef>
                <a:spcPts val="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El protocolo en sí no dispone de seguridad implementada</a:t>
            </a:r>
            <a:endParaRPr b="0" i="0" sz="25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No ofrece mecanismos de integridad y confidencialidad</a:t>
            </a:r>
            <a:endParaRPr b="0" i="0" sz="25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Interceptación y modificación posible</a:t>
            </a:r>
            <a:endParaRPr b="0" i="0" sz="21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Aplicar medidas de seguridad del mundo IT</a:t>
            </a:r>
            <a:endParaRPr b="0" i="0" sz="25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Segmentación de redes mediante VLAN</a:t>
            </a:r>
            <a:endParaRPr b="0" i="0" sz="21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DMZ</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41" name="Google Shape;241;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2" name="Google Shape;242;p28"/>
          <p:cNvSpPr txBox="1"/>
          <p:nvPr/>
        </p:nvSpPr>
        <p:spPr>
          <a:xfrm>
            <a:off x="697521" y="1488329"/>
            <a:ext cx="10971300" cy="576000"/>
          </a:xfrm>
          <a:prstGeom prst="rect">
            <a:avLst/>
          </a:prstGeom>
          <a:noFill/>
          <a:ln>
            <a:noFill/>
          </a:ln>
        </p:spPr>
        <p:txBody>
          <a:bodyPr anchorCtr="0" anchor="ctr" bIns="45700" lIns="91425" spcFirstLastPara="1" rIns="91425" wrap="square" tIns="45700">
            <a:normAutofit/>
          </a:bodyPr>
          <a:lstStyle/>
          <a:p>
            <a:pPr indent="0" lvl="0" marL="457200" rtl="0" algn="l">
              <a:spcBef>
                <a:spcPts val="0"/>
              </a:spcBef>
              <a:spcAft>
                <a:spcPts val="0"/>
              </a:spcAft>
              <a:buNone/>
            </a:pPr>
            <a:r>
              <a:rPr lang="es-ES" sz="2600"/>
              <a:t>Protocolos industriales. </a:t>
            </a:r>
            <a:r>
              <a:rPr b="1" lang="es-ES" sz="2600"/>
              <a:t>S7 CommPlus </a:t>
            </a:r>
            <a:r>
              <a:rPr lang="es-ES" sz="2600"/>
              <a:t>(Siemens)</a:t>
            </a:r>
            <a:endParaRPr b="1" sz="3000">
              <a:solidFill>
                <a:srgbClr val="000000"/>
              </a:solidFill>
              <a:latin typeface="Source Sans Pro"/>
              <a:ea typeface="Source Sans Pro"/>
              <a:cs typeface="Source Sans Pro"/>
              <a:sym typeface="Source Sans Pro"/>
            </a:endParaRPr>
          </a:p>
        </p:txBody>
      </p:sp>
      <p:sp>
        <p:nvSpPr>
          <p:cNvPr id="243" name="Google Shape;243;p28"/>
          <p:cNvSpPr txBox="1"/>
          <p:nvPr/>
        </p:nvSpPr>
        <p:spPr>
          <a:xfrm>
            <a:off x="1637125" y="2158400"/>
            <a:ext cx="9545700" cy="2752500"/>
          </a:xfrm>
          <a:prstGeom prst="rect">
            <a:avLst/>
          </a:prstGeom>
          <a:noFill/>
          <a:ln>
            <a:noFill/>
          </a:ln>
        </p:spPr>
        <p:txBody>
          <a:bodyPr anchorCtr="0" anchor="t" bIns="91425" lIns="91425" spcFirstLastPara="1" rIns="91425" wrap="square" tIns="91425">
            <a:spAutoFit/>
          </a:bodyPr>
          <a:lstStyle/>
          <a:p>
            <a:pPr indent="-213995" lvl="0" marL="342900" marR="0" rtl="0" algn="l">
              <a:lnSpc>
                <a:spcPct val="100000"/>
              </a:lnSpc>
              <a:spcBef>
                <a:spcPts val="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Existe una nueva versión del protocolo llamado S7CommPlus</a:t>
            </a:r>
            <a:endParaRPr b="0" i="0" sz="25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Integra seguridad de forma nativa</a:t>
            </a:r>
            <a:endParaRPr b="0" i="0" sz="21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Lo utilizan los modelos S7-1200 con firmware 4.0 y S7-1500</a:t>
            </a:r>
            <a:endParaRPr b="0" i="0" sz="25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A día de hoy S7CommPlus ha sido vulnerado </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49" name="Google Shape;249;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50" name="Google Shape;250;p29"/>
          <p:cNvPicPr preferRelativeResize="0"/>
          <p:nvPr/>
        </p:nvPicPr>
        <p:blipFill>
          <a:blip r:embed="rId3">
            <a:alphaModFix/>
          </a:blip>
          <a:stretch>
            <a:fillRect/>
          </a:stretch>
        </p:blipFill>
        <p:spPr>
          <a:xfrm>
            <a:off x="1418300" y="2034000"/>
            <a:ext cx="8992125" cy="338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56" name="Google Shape;256;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57" name="Google Shape;257;p30"/>
          <p:cNvPicPr preferRelativeResize="0"/>
          <p:nvPr/>
        </p:nvPicPr>
        <p:blipFill>
          <a:blip r:embed="rId3">
            <a:alphaModFix/>
          </a:blip>
          <a:stretch>
            <a:fillRect/>
          </a:stretch>
        </p:blipFill>
        <p:spPr>
          <a:xfrm>
            <a:off x="1461600" y="1676638"/>
            <a:ext cx="3248025" cy="2886075"/>
          </a:xfrm>
          <a:prstGeom prst="rect">
            <a:avLst/>
          </a:prstGeom>
          <a:noFill/>
          <a:ln>
            <a:noFill/>
          </a:ln>
        </p:spPr>
      </p:pic>
      <p:pic>
        <p:nvPicPr>
          <p:cNvPr id="258" name="Google Shape;258;p30"/>
          <p:cNvPicPr preferRelativeResize="0"/>
          <p:nvPr/>
        </p:nvPicPr>
        <p:blipFill>
          <a:blip r:embed="rId4">
            <a:alphaModFix/>
          </a:blip>
          <a:stretch>
            <a:fillRect/>
          </a:stretch>
        </p:blipFill>
        <p:spPr>
          <a:xfrm>
            <a:off x="6496975" y="1391675"/>
            <a:ext cx="3248025" cy="2685706"/>
          </a:xfrm>
          <a:prstGeom prst="rect">
            <a:avLst/>
          </a:prstGeom>
          <a:noFill/>
          <a:ln>
            <a:noFill/>
          </a:ln>
        </p:spPr>
      </p:pic>
      <p:sp>
        <p:nvSpPr>
          <p:cNvPr id="259" name="Google Shape;259;p30"/>
          <p:cNvSpPr txBox="1"/>
          <p:nvPr/>
        </p:nvSpPr>
        <p:spPr>
          <a:xfrm>
            <a:off x="1303313" y="4562725"/>
            <a:ext cx="35646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200">
                <a:solidFill>
                  <a:srgbClr val="202124"/>
                </a:solidFill>
                <a:highlight>
                  <a:srgbClr val="FFFFFF"/>
                </a:highlight>
              </a:rPr>
              <a:t>En el primer paso, el cliente que desea establecer la conexión envía al servidor un </a:t>
            </a:r>
            <a:r>
              <a:rPr b="1" lang="es-ES" sz="1200">
                <a:solidFill>
                  <a:srgbClr val="202124"/>
                </a:solidFill>
                <a:highlight>
                  <a:srgbClr val="FFFFFF"/>
                </a:highlight>
              </a:rPr>
              <a:t>paquete SYN</a:t>
            </a:r>
            <a:endParaRPr b="1" sz="1200">
              <a:solidFill>
                <a:srgbClr val="202124"/>
              </a:solidFill>
              <a:highlight>
                <a:srgbClr val="FFFFFF"/>
              </a:highlight>
            </a:endParaRPr>
          </a:p>
          <a:p>
            <a:pPr indent="0" lvl="0" marL="0" rtl="0" algn="l">
              <a:lnSpc>
                <a:spcPct val="115000"/>
              </a:lnSpc>
              <a:spcBef>
                <a:spcPts val="0"/>
              </a:spcBef>
              <a:spcAft>
                <a:spcPts val="0"/>
              </a:spcAft>
              <a:buNone/>
            </a:pPr>
            <a:r>
              <a:rPr lang="es-ES" sz="1200">
                <a:solidFill>
                  <a:srgbClr val="202124"/>
                </a:solidFill>
                <a:highlight>
                  <a:srgbClr val="FFFFFF"/>
                </a:highlight>
              </a:rPr>
              <a:t>Si el servidor ha recibido el segmento, confirma el establecimiento de la conexión mediante el envío de un paquete SYN-ACK (</a:t>
            </a:r>
            <a:r>
              <a:rPr b="1" lang="es-ES" sz="1200">
                <a:solidFill>
                  <a:srgbClr val="202124"/>
                </a:solidFill>
                <a:highlight>
                  <a:srgbClr val="FFFFFF"/>
                </a:highlight>
              </a:rPr>
              <a:t>del inglés acknowledgement = “confirmación”</a:t>
            </a:r>
            <a:r>
              <a:rPr lang="es-ES" sz="1200">
                <a:solidFill>
                  <a:srgbClr val="202124"/>
                </a:solidFill>
                <a:highlight>
                  <a:srgbClr val="FFFFFF"/>
                </a:highlight>
              </a:rPr>
              <a:t>)</a:t>
            </a:r>
            <a:endParaRPr b="1" sz="1200">
              <a:solidFill>
                <a:srgbClr val="202124"/>
              </a:solidFill>
              <a:highlight>
                <a:srgbClr val="FFFFFF"/>
              </a:highlight>
            </a:endParaRPr>
          </a:p>
          <a:p>
            <a:pPr indent="0" lvl="0" marL="0" rtl="0" algn="l">
              <a:lnSpc>
                <a:spcPct val="115000"/>
              </a:lnSpc>
              <a:spcBef>
                <a:spcPts val="0"/>
              </a:spcBef>
              <a:spcAft>
                <a:spcPts val="0"/>
              </a:spcAft>
              <a:buNone/>
            </a:pPr>
            <a:r>
              <a:t/>
            </a:r>
            <a:endParaRPr b="1" sz="1200">
              <a:solidFill>
                <a:srgbClr val="202124"/>
              </a:solidFill>
              <a:highlight>
                <a:srgbClr val="FFFFFF"/>
              </a:highlight>
            </a:endParaRPr>
          </a:p>
        </p:txBody>
      </p:sp>
      <p:sp>
        <p:nvSpPr>
          <p:cNvPr id="260" name="Google Shape;260;p30"/>
          <p:cNvSpPr txBox="1"/>
          <p:nvPr/>
        </p:nvSpPr>
        <p:spPr>
          <a:xfrm>
            <a:off x="5543275" y="4671075"/>
            <a:ext cx="60375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chemeClr val="dk1"/>
                </a:solidFill>
                <a:highlight>
                  <a:srgbClr val="FFFFFF"/>
                </a:highlight>
              </a:rPr>
              <a:t>Cuando un lado recibe un FIN, debe indicar a la aplicación que el otro lado está interrumpiendo la transmisión. La transmisión de datos de la aplicación deja de enviar paquetes al otro lado, mientras que este lado reconoce el paquete FIN con un FIN-ACK.</a:t>
            </a:r>
            <a:r>
              <a:rPr lang="es-ES" sz="1150">
                <a:solidFill>
                  <a:srgbClr val="232629"/>
                </a:solidFill>
                <a:highlight>
                  <a:srgbClr val="FFFFFF"/>
                </a:highlight>
              </a:rPr>
              <a:t>En el caso de un RST/ACK, el dispositivo reconoce los datos que se enviaron en los paquetes anteriores en la secuencia con un ACK y luego notifica al remitente que la conexión se cerró con el RST</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66" name="Google Shape;266;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67" name="Google Shape;267;p31"/>
          <p:cNvPicPr preferRelativeResize="0"/>
          <p:nvPr/>
        </p:nvPicPr>
        <p:blipFill>
          <a:blip r:embed="rId3">
            <a:alphaModFix/>
          </a:blip>
          <a:stretch>
            <a:fillRect/>
          </a:stretch>
        </p:blipFill>
        <p:spPr>
          <a:xfrm>
            <a:off x="393650" y="1595000"/>
            <a:ext cx="5400675" cy="2590800"/>
          </a:xfrm>
          <a:prstGeom prst="rect">
            <a:avLst/>
          </a:prstGeom>
          <a:noFill/>
          <a:ln>
            <a:noFill/>
          </a:ln>
        </p:spPr>
      </p:pic>
      <p:pic>
        <p:nvPicPr>
          <p:cNvPr id="268" name="Google Shape;268;p31"/>
          <p:cNvPicPr preferRelativeResize="0"/>
          <p:nvPr/>
        </p:nvPicPr>
        <p:blipFill>
          <a:blip r:embed="rId4">
            <a:alphaModFix/>
          </a:blip>
          <a:stretch>
            <a:fillRect/>
          </a:stretch>
        </p:blipFill>
        <p:spPr>
          <a:xfrm>
            <a:off x="5932575" y="2120863"/>
            <a:ext cx="5400675" cy="3038475"/>
          </a:xfrm>
          <a:prstGeom prst="rect">
            <a:avLst/>
          </a:prstGeom>
          <a:noFill/>
          <a:ln>
            <a:noFill/>
          </a:ln>
        </p:spPr>
      </p:pic>
      <p:pic>
        <p:nvPicPr>
          <p:cNvPr id="269" name="Google Shape;269;p31"/>
          <p:cNvPicPr preferRelativeResize="0"/>
          <p:nvPr/>
        </p:nvPicPr>
        <p:blipFill>
          <a:blip r:embed="rId5">
            <a:alphaModFix/>
          </a:blip>
          <a:stretch>
            <a:fillRect/>
          </a:stretch>
        </p:blipFill>
        <p:spPr>
          <a:xfrm>
            <a:off x="1740075" y="4185800"/>
            <a:ext cx="2647575" cy="2352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75" name="Google Shape;275;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76" name="Google Shape;276;p32"/>
          <p:cNvPicPr preferRelativeResize="0"/>
          <p:nvPr/>
        </p:nvPicPr>
        <p:blipFill>
          <a:blip r:embed="rId3">
            <a:alphaModFix/>
          </a:blip>
          <a:stretch>
            <a:fillRect/>
          </a:stretch>
        </p:blipFill>
        <p:spPr>
          <a:xfrm>
            <a:off x="240025" y="1595800"/>
            <a:ext cx="5044824" cy="2838275"/>
          </a:xfrm>
          <a:prstGeom prst="rect">
            <a:avLst/>
          </a:prstGeom>
          <a:noFill/>
          <a:ln>
            <a:noFill/>
          </a:ln>
        </p:spPr>
      </p:pic>
      <p:pic>
        <p:nvPicPr>
          <p:cNvPr id="277" name="Google Shape;277;p32"/>
          <p:cNvPicPr preferRelativeResize="0"/>
          <p:nvPr/>
        </p:nvPicPr>
        <p:blipFill>
          <a:blip r:embed="rId4">
            <a:alphaModFix/>
          </a:blip>
          <a:stretch>
            <a:fillRect/>
          </a:stretch>
        </p:blipFill>
        <p:spPr>
          <a:xfrm>
            <a:off x="5784975" y="2185725"/>
            <a:ext cx="5400675" cy="3038475"/>
          </a:xfrm>
          <a:prstGeom prst="rect">
            <a:avLst/>
          </a:prstGeom>
          <a:noFill/>
          <a:ln>
            <a:noFill/>
          </a:ln>
        </p:spPr>
      </p:pic>
      <p:pic>
        <p:nvPicPr>
          <p:cNvPr id="278" name="Google Shape;278;p32"/>
          <p:cNvPicPr preferRelativeResize="0"/>
          <p:nvPr/>
        </p:nvPicPr>
        <p:blipFill>
          <a:blip r:embed="rId5">
            <a:alphaModFix/>
          </a:blip>
          <a:stretch>
            <a:fillRect/>
          </a:stretch>
        </p:blipFill>
        <p:spPr>
          <a:xfrm>
            <a:off x="1514725" y="4434075"/>
            <a:ext cx="2495425" cy="206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84" name="Google Shape;284;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5" name="Google Shape;285;p33"/>
          <p:cNvSpPr txBox="1"/>
          <p:nvPr/>
        </p:nvSpPr>
        <p:spPr>
          <a:xfrm>
            <a:off x="647200" y="2850450"/>
            <a:ext cx="3485700" cy="1754700"/>
          </a:xfrm>
          <a:prstGeom prst="rect">
            <a:avLst/>
          </a:prstGeom>
          <a:noFill/>
          <a:ln>
            <a:noFill/>
          </a:ln>
        </p:spPr>
        <p:txBody>
          <a:bodyPr anchorCtr="0" anchor="t" bIns="91425" lIns="91425" spcFirstLastPara="1" rIns="91425" wrap="square" tIns="91425">
            <a:spAutoFit/>
          </a:bodyPr>
          <a:lstStyle/>
          <a:p>
            <a:pPr indent="360045" lvl="0" marL="0" rtl="0" algn="just">
              <a:lnSpc>
                <a:spcPct val="150000"/>
              </a:lnSpc>
              <a:spcBef>
                <a:spcPts val="0"/>
              </a:spcBef>
              <a:spcAft>
                <a:spcPts val="1000"/>
              </a:spcAft>
              <a:buNone/>
            </a:pPr>
            <a:r>
              <a:rPr lang="es-ES" sz="1200">
                <a:solidFill>
                  <a:schemeClr val="dk1"/>
                </a:solidFill>
                <a:highlight>
                  <a:srgbClr val="FFFFFF"/>
                </a:highlight>
                <a:latin typeface="Source Sans Pro"/>
                <a:ea typeface="Source Sans Pro"/>
                <a:cs typeface="Source Sans Pro"/>
                <a:sym typeface="Source Sans Pro"/>
              </a:rPr>
              <a:t>La integridad de los mensajes que intercambian los PLC TIA y S7-1500 está protegida por un código de autenticación de mensajes.Si realizamos acciones de parada o escritura sobre el PLC no visualizamos dichos eventos como ocurría con la comunicación Omron.</a:t>
            </a:r>
            <a:endParaRPr sz="1200">
              <a:solidFill>
                <a:schemeClr val="dk1"/>
              </a:solidFill>
              <a:highlight>
                <a:srgbClr val="FFFFFF"/>
              </a:highlight>
              <a:latin typeface="Source Sans Pro"/>
              <a:ea typeface="Source Sans Pro"/>
              <a:cs typeface="Source Sans Pro"/>
              <a:sym typeface="Source Sans Pro"/>
            </a:endParaRPr>
          </a:p>
        </p:txBody>
      </p:sp>
      <p:pic>
        <p:nvPicPr>
          <p:cNvPr id="286" name="Google Shape;286;p33"/>
          <p:cNvPicPr preferRelativeResize="0"/>
          <p:nvPr/>
        </p:nvPicPr>
        <p:blipFill>
          <a:blip r:embed="rId3">
            <a:alphaModFix/>
          </a:blip>
          <a:stretch>
            <a:fillRect/>
          </a:stretch>
        </p:blipFill>
        <p:spPr>
          <a:xfrm>
            <a:off x="4287825" y="1822375"/>
            <a:ext cx="7588775" cy="426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92" name="Google Shape;292;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93" name="Google Shape;293;p34"/>
          <p:cNvPicPr preferRelativeResize="0"/>
          <p:nvPr/>
        </p:nvPicPr>
        <p:blipFill>
          <a:blip r:embed="rId3">
            <a:alphaModFix/>
          </a:blip>
          <a:stretch>
            <a:fillRect/>
          </a:stretch>
        </p:blipFill>
        <p:spPr>
          <a:xfrm>
            <a:off x="1835013" y="2548750"/>
            <a:ext cx="8696325" cy="1228725"/>
          </a:xfrm>
          <a:prstGeom prst="rect">
            <a:avLst/>
          </a:prstGeom>
          <a:noFill/>
          <a:ln>
            <a:noFill/>
          </a:ln>
        </p:spPr>
      </p:pic>
      <p:sp>
        <p:nvSpPr>
          <p:cNvPr id="294" name="Google Shape;294;p34"/>
          <p:cNvSpPr txBox="1"/>
          <p:nvPr/>
        </p:nvSpPr>
        <p:spPr>
          <a:xfrm>
            <a:off x="5486400" y="3777475"/>
            <a:ext cx="3823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300" u="sng">
                <a:solidFill>
                  <a:schemeClr val="hlink"/>
                </a:solidFill>
                <a:latin typeface="Calibri"/>
                <a:ea typeface="Calibri"/>
                <a:cs typeface="Calibri"/>
                <a:sym typeface="Calibri"/>
                <a:hlinkClick r:id="rId4"/>
              </a:rPr>
              <a:t>DOCUMENTO</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s-ES" sz="2300">
                <a:solidFill>
                  <a:schemeClr val="dk1"/>
                </a:solidFill>
                <a:latin typeface="Calibri"/>
                <a:ea typeface="Calibri"/>
                <a:cs typeface="Calibri"/>
                <a:sym typeface="Calibri"/>
              </a:rPr>
              <a:t>V</a:t>
            </a:r>
            <a:r>
              <a:rPr lang="es-ES" sz="2300" u="sng">
                <a:solidFill>
                  <a:schemeClr val="hlink"/>
                </a:solidFill>
                <a:latin typeface="Calibri"/>
                <a:ea typeface="Calibri"/>
                <a:cs typeface="Calibri"/>
                <a:sym typeface="Calibri"/>
                <a:hlinkClick r:id="rId5"/>
              </a:rPr>
              <a:t>ideo</a:t>
            </a:r>
            <a:endParaRPr sz="23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00" name="Google Shape;300;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01" name="Google Shape;301;p35"/>
          <p:cNvPicPr preferRelativeResize="0"/>
          <p:nvPr/>
        </p:nvPicPr>
        <p:blipFill>
          <a:blip r:embed="rId3">
            <a:alphaModFix/>
          </a:blip>
          <a:stretch>
            <a:fillRect/>
          </a:stretch>
        </p:blipFill>
        <p:spPr>
          <a:xfrm>
            <a:off x="606575" y="1765625"/>
            <a:ext cx="4057650" cy="4067175"/>
          </a:xfrm>
          <a:prstGeom prst="rect">
            <a:avLst/>
          </a:prstGeom>
          <a:noFill/>
          <a:ln>
            <a:noFill/>
          </a:ln>
        </p:spPr>
      </p:pic>
      <p:pic>
        <p:nvPicPr>
          <p:cNvPr id="302" name="Google Shape;302;p35"/>
          <p:cNvPicPr preferRelativeResize="0"/>
          <p:nvPr/>
        </p:nvPicPr>
        <p:blipFill>
          <a:blip r:embed="rId4">
            <a:alphaModFix/>
          </a:blip>
          <a:stretch>
            <a:fillRect/>
          </a:stretch>
        </p:blipFill>
        <p:spPr>
          <a:xfrm>
            <a:off x="5520575" y="2515000"/>
            <a:ext cx="4686300" cy="2876550"/>
          </a:xfrm>
          <a:prstGeom prst="rect">
            <a:avLst/>
          </a:prstGeom>
          <a:noFill/>
          <a:ln>
            <a:noFill/>
          </a:ln>
        </p:spPr>
      </p:pic>
      <p:pic>
        <p:nvPicPr>
          <p:cNvPr id="303" name="Google Shape;303;p35"/>
          <p:cNvPicPr preferRelativeResize="0"/>
          <p:nvPr/>
        </p:nvPicPr>
        <p:blipFill>
          <a:blip r:embed="rId5">
            <a:alphaModFix/>
          </a:blip>
          <a:stretch>
            <a:fillRect/>
          </a:stretch>
        </p:blipFill>
        <p:spPr>
          <a:xfrm>
            <a:off x="890000" y="6037400"/>
            <a:ext cx="9639300" cy="295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09" name="Google Shape;309;p3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10" name="Google Shape;310;p36"/>
          <p:cNvPicPr preferRelativeResize="0"/>
          <p:nvPr/>
        </p:nvPicPr>
        <p:blipFill>
          <a:blip r:embed="rId3">
            <a:alphaModFix/>
          </a:blip>
          <a:stretch>
            <a:fillRect/>
          </a:stretch>
        </p:blipFill>
        <p:spPr>
          <a:xfrm>
            <a:off x="152400" y="1640725"/>
            <a:ext cx="4438650" cy="4438650"/>
          </a:xfrm>
          <a:prstGeom prst="rect">
            <a:avLst/>
          </a:prstGeom>
          <a:noFill/>
          <a:ln>
            <a:noFill/>
          </a:ln>
        </p:spPr>
      </p:pic>
      <p:pic>
        <p:nvPicPr>
          <p:cNvPr id="311" name="Google Shape;311;p36"/>
          <p:cNvPicPr preferRelativeResize="0"/>
          <p:nvPr/>
        </p:nvPicPr>
        <p:blipFill>
          <a:blip r:embed="rId4">
            <a:alphaModFix/>
          </a:blip>
          <a:stretch>
            <a:fillRect/>
          </a:stretch>
        </p:blipFill>
        <p:spPr>
          <a:xfrm>
            <a:off x="5027300" y="2673975"/>
            <a:ext cx="4600575" cy="2800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91" name="Google Shape;91;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2" name="Google Shape;92;p10"/>
          <p:cNvSpPr txBox="1"/>
          <p:nvPr/>
        </p:nvSpPr>
        <p:spPr>
          <a:xfrm>
            <a:off x="5741575" y="1277950"/>
            <a:ext cx="548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MODELO OSI </a:t>
            </a:r>
            <a:r>
              <a:rPr b="1" i="1" lang="es-ES" sz="1750" u="none" cap="none" strike="noStrike">
                <a:solidFill>
                  <a:srgbClr val="202122"/>
                </a:solidFill>
                <a:highlight>
                  <a:srgbClr val="FFFFFF"/>
                </a:highlight>
                <a:latin typeface="Arial"/>
                <a:ea typeface="Arial"/>
                <a:cs typeface="Arial"/>
                <a:sym typeface="Arial"/>
              </a:rPr>
              <a:t>O</a:t>
            </a:r>
            <a:r>
              <a:rPr b="0" i="1" lang="es-ES" sz="1750" u="none" cap="none" strike="noStrike">
                <a:solidFill>
                  <a:srgbClr val="202122"/>
                </a:solidFill>
                <a:highlight>
                  <a:srgbClr val="FFFFFF"/>
                </a:highlight>
                <a:latin typeface="Arial"/>
                <a:ea typeface="Arial"/>
                <a:cs typeface="Arial"/>
                <a:sym typeface="Arial"/>
              </a:rPr>
              <a:t>pen </a:t>
            </a:r>
            <a:r>
              <a:rPr b="1" i="1" lang="es-ES" sz="1750" u="none" cap="none" strike="noStrike">
                <a:solidFill>
                  <a:srgbClr val="202122"/>
                </a:solidFill>
                <a:highlight>
                  <a:srgbClr val="FFFFFF"/>
                </a:highlight>
                <a:latin typeface="Arial"/>
                <a:ea typeface="Arial"/>
                <a:cs typeface="Arial"/>
                <a:sym typeface="Arial"/>
              </a:rPr>
              <a:t>S</a:t>
            </a:r>
            <a:r>
              <a:rPr b="0" i="1" lang="es-ES" sz="1750" u="none" cap="none" strike="noStrike">
                <a:solidFill>
                  <a:srgbClr val="202122"/>
                </a:solidFill>
                <a:highlight>
                  <a:srgbClr val="FFFFFF"/>
                </a:highlight>
                <a:latin typeface="Arial"/>
                <a:ea typeface="Arial"/>
                <a:cs typeface="Arial"/>
                <a:sym typeface="Arial"/>
              </a:rPr>
              <a:t>ystems </a:t>
            </a:r>
            <a:r>
              <a:rPr b="1" i="1" lang="es-ES" sz="1750" u="none" cap="none" strike="noStrike">
                <a:solidFill>
                  <a:srgbClr val="202122"/>
                </a:solidFill>
                <a:highlight>
                  <a:srgbClr val="FFFFFF"/>
                </a:highlight>
                <a:latin typeface="Arial"/>
                <a:ea typeface="Arial"/>
                <a:cs typeface="Arial"/>
                <a:sym typeface="Arial"/>
              </a:rPr>
              <a:t>I</a:t>
            </a:r>
            <a:r>
              <a:rPr b="0" i="1" lang="es-ES" sz="1750" u="none" cap="none" strike="noStrike">
                <a:solidFill>
                  <a:srgbClr val="202122"/>
                </a:solidFill>
                <a:highlight>
                  <a:srgbClr val="FFFFFF"/>
                </a:highlight>
                <a:latin typeface="Arial"/>
                <a:ea typeface="Arial"/>
                <a:cs typeface="Arial"/>
                <a:sym typeface="Arial"/>
              </a:rPr>
              <a:t>nterconnection</a:t>
            </a:r>
            <a:endParaRPr b="0" i="0" sz="2100" u="none" cap="none" strike="noStrike">
              <a:solidFill>
                <a:srgbClr val="000000"/>
              </a:solidFill>
              <a:latin typeface="Arial"/>
              <a:ea typeface="Arial"/>
              <a:cs typeface="Arial"/>
              <a:sym typeface="Arial"/>
            </a:endParaRPr>
          </a:p>
        </p:txBody>
      </p:sp>
      <p:pic>
        <p:nvPicPr>
          <p:cNvPr id="93" name="Google Shape;93;p10"/>
          <p:cNvPicPr preferRelativeResize="0"/>
          <p:nvPr/>
        </p:nvPicPr>
        <p:blipFill rotWithShape="1">
          <a:blip r:embed="rId3">
            <a:alphaModFix/>
          </a:blip>
          <a:srcRect b="0" l="0" r="0" t="0"/>
          <a:stretch/>
        </p:blipFill>
        <p:spPr>
          <a:xfrm>
            <a:off x="495300" y="1527250"/>
            <a:ext cx="3861326" cy="4883400"/>
          </a:xfrm>
          <a:prstGeom prst="rect">
            <a:avLst/>
          </a:prstGeom>
          <a:noFill/>
          <a:ln>
            <a:noFill/>
          </a:ln>
        </p:spPr>
      </p:pic>
      <p:pic>
        <p:nvPicPr>
          <p:cNvPr id="94" name="Google Shape;94;p10"/>
          <p:cNvPicPr preferRelativeResize="0"/>
          <p:nvPr/>
        </p:nvPicPr>
        <p:blipFill rotWithShape="1">
          <a:blip r:embed="rId4">
            <a:alphaModFix/>
          </a:blip>
          <a:srcRect b="0" l="0" r="0" t="0"/>
          <a:stretch/>
        </p:blipFill>
        <p:spPr>
          <a:xfrm>
            <a:off x="5088726" y="1832050"/>
            <a:ext cx="5902045" cy="43332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17" name="Google Shape;317;p3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18" name="Google Shape;318;p37"/>
          <p:cNvPicPr preferRelativeResize="0"/>
          <p:nvPr/>
        </p:nvPicPr>
        <p:blipFill>
          <a:blip r:embed="rId3">
            <a:alphaModFix/>
          </a:blip>
          <a:stretch>
            <a:fillRect/>
          </a:stretch>
        </p:blipFill>
        <p:spPr>
          <a:xfrm>
            <a:off x="322700" y="2923750"/>
            <a:ext cx="5181600" cy="2400300"/>
          </a:xfrm>
          <a:prstGeom prst="rect">
            <a:avLst/>
          </a:prstGeom>
          <a:noFill/>
          <a:ln>
            <a:noFill/>
          </a:ln>
        </p:spPr>
      </p:pic>
      <p:pic>
        <p:nvPicPr>
          <p:cNvPr id="319" name="Google Shape;319;p37"/>
          <p:cNvPicPr preferRelativeResize="0"/>
          <p:nvPr/>
        </p:nvPicPr>
        <p:blipFill>
          <a:blip r:embed="rId4">
            <a:alphaModFix/>
          </a:blip>
          <a:stretch>
            <a:fillRect/>
          </a:stretch>
        </p:blipFill>
        <p:spPr>
          <a:xfrm>
            <a:off x="5861075" y="3061863"/>
            <a:ext cx="5400675" cy="2124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25" name="Google Shape;325;p3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26" name="Google Shape;326;p38"/>
          <p:cNvPicPr preferRelativeResize="0"/>
          <p:nvPr/>
        </p:nvPicPr>
        <p:blipFill>
          <a:blip r:embed="rId3">
            <a:alphaModFix/>
          </a:blip>
          <a:stretch>
            <a:fillRect/>
          </a:stretch>
        </p:blipFill>
        <p:spPr>
          <a:xfrm>
            <a:off x="1145000" y="2685325"/>
            <a:ext cx="5219700" cy="2933700"/>
          </a:xfrm>
          <a:prstGeom prst="rect">
            <a:avLst/>
          </a:prstGeom>
          <a:noFill/>
          <a:ln>
            <a:noFill/>
          </a:ln>
        </p:spPr>
      </p:pic>
      <p:pic>
        <p:nvPicPr>
          <p:cNvPr id="327" name="Google Shape;327;p38"/>
          <p:cNvPicPr preferRelativeResize="0"/>
          <p:nvPr/>
        </p:nvPicPr>
        <p:blipFill>
          <a:blip r:embed="rId4">
            <a:alphaModFix/>
          </a:blip>
          <a:stretch>
            <a:fillRect/>
          </a:stretch>
        </p:blipFill>
        <p:spPr>
          <a:xfrm>
            <a:off x="5547200" y="1981350"/>
            <a:ext cx="5400675" cy="3581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33" name="Google Shape;333;p3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34" name="Google Shape;334;p39"/>
          <p:cNvPicPr preferRelativeResize="0"/>
          <p:nvPr/>
        </p:nvPicPr>
        <p:blipFill>
          <a:blip r:embed="rId3">
            <a:alphaModFix/>
          </a:blip>
          <a:stretch>
            <a:fillRect/>
          </a:stretch>
        </p:blipFill>
        <p:spPr>
          <a:xfrm>
            <a:off x="3567225" y="1425000"/>
            <a:ext cx="5055957" cy="5064874"/>
          </a:xfrm>
          <a:prstGeom prst="rect">
            <a:avLst/>
          </a:prstGeom>
          <a:noFill/>
          <a:ln>
            <a:noFill/>
          </a:ln>
        </p:spPr>
      </p:pic>
      <p:pic>
        <p:nvPicPr>
          <p:cNvPr id="335" name="Google Shape;335;p39"/>
          <p:cNvPicPr preferRelativeResize="0"/>
          <p:nvPr/>
        </p:nvPicPr>
        <p:blipFill rotWithShape="1">
          <a:blip r:embed="rId4">
            <a:alphaModFix/>
          </a:blip>
          <a:srcRect b="0" l="0" r="0" t="0"/>
          <a:stretch/>
        </p:blipFill>
        <p:spPr>
          <a:xfrm>
            <a:off x="731624" y="994925"/>
            <a:ext cx="817725" cy="817750"/>
          </a:xfrm>
          <a:prstGeom prst="rect">
            <a:avLst/>
          </a:prstGeom>
          <a:noFill/>
          <a:ln>
            <a:noFill/>
          </a:ln>
        </p:spPr>
      </p:pic>
      <p:sp>
        <p:nvSpPr>
          <p:cNvPr id="336" name="Google Shape;336;p39"/>
          <p:cNvSpPr txBox="1"/>
          <p:nvPr/>
        </p:nvSpPr>
        <p:spPr>
          <a:xfrm>
            <a:off x="85425" y="1812675"/>
            <a:ext cx="366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11-   Comunicaciones no seguras  </a:t>
            </a:r>
            <a:endParaRPr b="1">
              <a:latin typeface="Calibri"/>
              <a:ea typeface="Calibri"/>
              <a:cs typeface="Calibri"/>
              <a:sym typeface="Calibri"/>
            </a:endParaRPr>
          </a:p>
          <a:p>
            <a:pPr indent="0" lvl="0" marL="0" rtl="0" algn="l">
              <a:spcBef>
                <a:spcPts val="0"/>
              </a:spcBef>
              <a:spcAft>
                <a:spcPts val="0"/>
              </a:spcAft>
              <a:buNone/>
            </a:pPr>
            <a:r>
              <a:rPr b="1" lang="es-ES">
                <a:latin typeface="Calibri"/>
                <a:ea typeface="Calibri"/>
                <a:cs typeface="Calibri"/>
                <a:sym typeface="Calibri"/>
              </a:rPr>
              <a:t>                                      Siemens</a:t>
            </a:r>
            <a:endParaRPr b="1">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42" name="Google Shape;342;p4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43" name="Google Shape;343;p40"/>
          <p:cNvPicPr preferRelativeResize="0"/>
          <p:nvPr/>
        </p:nvPicPr>
        <p:blipFill>
          <a:blip r:embed="rId3">
            <a:alphaModFix/>
          </a:blip>
          <a:stretch>
            <a:fillRect/>
          </a:stretch>
        </p:blipFill>
        <p:spPr>
          <a:xfrm>
            <a:off x="5400675" y="2396050"/>
            <a:ext cx="6543675" cy="3271575"/>
          </a:xfrm>
          <a:prstGeom prst="rect">
            <a:avLst/>
          </a:prstGeom>
          <a:noFill/>
          <a:ln>
            <a:noFill/>
          </a:ln>
        </p:spPr>
      </p:pic>
      <p:sp>
        <p:nvSpPr>
          <p:cNvPr id="344" name="Google Shape;344;p40"/>
          <p:cNvSpPr txBox="1"/>
          <p:nvPr/>
        </p:nvSpPr>
        <p:spPr>
          <a:xfrm>
            <a:off x="8126325" y="4140800"/>
            <a:ext cx="14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4"/>
              </a:rPr>
              <a:t>Artículo</a:t>
            </a:r>
            <a:endParaRPr>
              <a:latin typeface="Calibri"/>
              <a:ea typeface="Calibri"/>
              <a:cs typeface="Calibri"/>
              <a:sym typeface="Calibri"/>
            </a:endParaRPr>
          </a:p>
        </p:txBody>
      </p:sp>
      <p:pic>
        <p:nvPicPr>
          <p:cNvPr id="345" name="Google Shape;345;p40"/>
          <p:cNvPicPr preferRelativeResize="0"/>
          <p:nvPr/>
        </p:nvPicPr>
        <p:blipFill>
          <a:blip r:embed="rId5">
            <a:alphaModFix/>
          </a:blip>
          <a:stretch>
            <a:fillRect/>
          </a:stretch>
        </p:blipFill>
        <p:spPr>
          <a:xfrm>
            <a:off x="0" y="1808175"/>
            <a:ext cx="5400675" cy="374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51" name="Google Shape;351;p4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52" name="Google Shape;352;p41"/>
          <p:cNvPicPr preferRelativeResize="0"/>
          <p:nvPr/>
        </p:nvPicPr>
        <p:blipFill>
          <a:blip r:embed="rId3">
            <a:alphaModFix/>
          </a:blip>
          <a:stretch>
            <a:fillRect/>
          </a:stretch>
        </p:blipFill>
        <p:spPr>
          <a:xfrm>
            <a:off x="2038350" y="1555000"/>
            <a:ext cx="8431666" cy="47428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58" name="Google Shape;358;p4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59" name="Google Shape;359;p42"/>
          <p:cNvPicPr preferRelativeResize="0"/>
          <p:nvPr/>
        </p:nvPicPr>
        <p:blipFill>
          <a:blip r:embed="rId3">
            <a:alphaModFix/>
          </a:blip>
          <a:stretch>
            <a:fillRect/>
          </a:stretch>
        </p:blipFill>
        <p:spPr>
          <a:xfrm>
            <a:off x="2424538" y="1488325"/>
            <a:ext cx="8431666" cy="47428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00" name="Google Shape;100;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01" name="Google Shape;101;p11"/>
          <p:cNvPicPr preferRelativeResize="0"/>
          <p:nvPr/>
        </p:nvPicPr>
        <p:blipFill>
          <a:blip r:embed="rId3">
            <a:alphaModFix/>
          </a:blip>
          <a:stretch>
            <a:fillRect/>
          </a:stretch>
        </p:blipFill>
        <p:spPr>
          <a:xfrm>
            <a:off x="1843425" y="1429350"/>
            <a:ext cx="8382105" cy="506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07" name="Google Shape;107;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08" name="Google Shape;108;p12"/>
          <p:cNvPicPr preferRelativeResize="0"/>
          <p:nvPr/>
        </p:nvPicPr>
        <p:blipFill rotWithShape="1">
          <a:blip r:embed="rId3">
            <a:alphaModFix/>
          </a:blip>
          <a:srcRect b="0" l="0" r="0" t="0"/>
          <a:stretch/>
        </p:blipFill>
        <p:spPr>
          <a:xfrm>
            <a:off x="495300" y="1527250"/>
            <a:ext cx="3861326" cy="4883400"/>
          </a:xfrm>
          <a:prstGeom prst="rect">
            <a:avLst/>
          </a:prstGeom>
          <a:noFill/>
          <a:ln>
            <a:noFill/>
          </a:ln>
        </p:spPr>
      </p:pic>
      <p:pic>
        <p:nvPicPr>
          <p:cNvPr id="109" name="Google Shape;109;p12"/>
          <p:cNvPicPr preferRelativeResize="0"/>
          <p:nvPr/>
        </p:nvPicPr>
        <p:blipFill rotWithShape="1">
          <a:blip r:embed="rId4">
            <a:alphaModFix/>
          </a:blip>
          <a:srcRect b="0" l="0" r="0" t="0"/>
          <a:stretch/>
        </p:blipFill>
        <p:spPr>
          <a:xfrm>
            <a:off x="4631475" y="1469777"/>
            <a:ext cx="6612550" cy="4822925"/>
          </a:xfrm>
          <a:prstGeom prst="rect">
            <a:avLst/>
          </a:prstGeom>
          <a:noFill/>
          <a:ln>
            <a:noFill/>
          </a:ln>
        </p:spPr>
      </p:pic>
      <p:sp>
        <p:nvSpPr>
          <p:cNvPr id="110" name="Google Shape;110;p12"/>
          <p:cNvSpPr txBox="1"/>
          <p:nvPr/>
        </p:nvSpPr>
        <p:spPr>
          <a:xfrm>
            <a:off x="4540550" y="5572200"/>
            <a:ext cx="1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5"/>
              </a:rPr>
              <a:t>Video Modelo OSI</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Comunicaciones no seguras.</a:t>
            </a:r>
            <a:endParaRPr/>
          </a:p>
        </p:txBody>
      </p:sp>
      <p:sp>
        <p:nvSpPr>
          <p:cNvPr id="116" name="Google Shape;116;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7" name="Google Shape;117;p13"/>
          <p:cNvSpPr txBox="1"/>
          <p:nvPr/>
        </p:nvSpPr>
        <p:spPr>
          <a:xfrm>
            <a:off x="240025" y="1943425"/>
            <a:ext cx="3000000" cy="985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600"/>
              <a:buFont typeface="Arial"/>
              <a:buNone/>
            </a:pPr>
            <a:r>
              <a:rPr b="1" i="0" lang="es-ES" sz="2600" u="none" cap="none" strike="noStrike">
                <a:solidFill>
                  <a:srgbClr val="000000"/>
                </a:solidFill>
                <a:latin typeface="Arial"/>
                <a:ea typeface="Arial"/>
                <a:cs typeface="Arial"/>
                <a:sym typeface="Arial"/>
              </a:rPr>
              <a:t>S7 Comm</a:t>
            </a:r>
            <a:r>
              <a:rPr b="0" i="0" lang="es-ES" sz="2600" u="none" cap="none" strike="noStrike">
                <a:solidFill>
                  <a:srgbClr val="000000"/>
                </a:solidFill>
                <a:latin typeface="Arial"/>
                <a:ea typeface="Arial"/>
                <a:cs typeface="Arial"/>
                <a:sym typeface="Arial"/>
              </a:rPr>
              <a:t> (Siemens)</a:t>
            </a:r>
            <a:endParaRPr b="1" i="0" sz="3000" u="none" cap="none" strike="noStrike">
              <a:solidFill>
                <a:srgbClr val="000000"/>
              </a:solidFill>
              <a:latin typeface="Source Sans Pro"/>
              <a:ea typeface="Source Sans Pro"/>
              <a:cs typeface="Source Sans Pro"/>
              <a:sym typeface="Source Sans Pro"/>
            </a:endParaRPr>
          </a:p>
        </p:txBody>
      </p:sp>
      <p:pic>
        <p:nvPicPr>
          <p:cNvPr id="118" name="Google Shape;118;p13"/>
          <p:cNvPicPr preferRelativeResize="0"/>
          <p:nvPr/>
        </p:nvPicPr>
        <p:blipFill rotWithShape="1">
          <a:blip r:embed="rId3">
            <a:alphaModFix/>
          </a:blip>
          <a:srcRect b="0" l="0" r="0" t="0"/>
          <a:stretch/>
        </p:blipFill>
        <p:spPr>
          <a:xfrm>
            <a:off x="3323850" y="1666705"/>
            <a:ext cx="7710826" cy="1994695"/>
          </a:xfrm>
          <a:prstGeom prst="rect">
            <a:avLst/>
          </a:prstGeom>
          <a:noFill/>
          <a:ln>
            <a:noFill/>
          </a:ln>
        </p:spPr>
      </p:pic>
      <p:sp>
        <p:nvSpPr>
          <p:cNvPr id="119" name="Google Shape;119;p13"/>
          <p:cNvSpPr txBox="1"/>
          <p:nvPr/>
        </p:nvSpPr>
        <p:spPr>
          <a:xfrm>
            <a:off x="305225" y="4635600"/>
            <a:ext cx="3000000" cy="585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600"/>
              <a:buFont typeface="Arial"/>
              <a:buNone/>
            </a:pPr>
            <a:r>
              <a:rPr b="1" i="0" lang="es-ES" sz="2600" u="none" cap="none" strike="noStrike">
                <a:solidFill>
                  <a:srgbClr val="000000"/>
                </a:solidFill>
                <a:latin typeface="Arial"/>
                <a:ea typeface="Arial"/>
                <a:cs typeface="Arial"/>
                <a:sym typeface="Arial"/>
              </a:rPr>
              <a:t>Omron FINS</a:t>
            </a:r>
            <a:endParaRPr b="1" i="0" sz="3000" u="none" cap="none" strike="noStrike">
              <a:solidFill>
                <a:srgbClr val="000000"/>
              </a:solidFill>
              <a:latin typeface="Source Sans Pro"/>
              <a:ea typeface="Source Sans Pro"/>
              <a:cs typeface="Source Sans Pro"/>
              <a:sym typeface="Source Sans Pro"/>
            </a:endParaRPr>
          </a:p>
        </p:txBody>
      </p:sp>
      <p:pic>
        <p:nvPicPr>
          <p:cNvPr id="120" name="Google Shape;120;p13"/>
          <p:cNvPicPr preferRelativeResize="0"/>
          <p:nvPr/>
        </p:nvPicPr>
        <p:blipFill rotWithShape="1">
          <a:blip r:embed="rId4">
            <a:alphaModFix/>
          </a:blip>
          <a:srcRect b="13093" l="25930" r="13056" t="28607"/>
          <a:stretch/>
        </p:blipFill>
        <p:spPr>
          <a:xfrm>
            <a:off x="3323850" y="3429000"/>
            <a:ext cx="6488698" cy="3101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26" name="Google Shape;126;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27" name="Google Shape;127;p14"/>
          <p:cNvPicPr preferRelativeResize="0"/>
          <p:nvPr/>
        </p:nvPicPr>
        <p:blipFill>
          <a:blip r:embed="rId3">
            <a:alphaModFix/>
          </a:blip>
          <a:stretch>
            <a:fillRect/>
          </a:stretch>
        </p:blipFill>
        <p:spPr>
          <a:xfrm>
            <a:off x="1461600" y="1676638"/>
            <a:ext cx="3248025" cy="2886075"/>
          </a:xfrm>
          <a:prstGeom prst="rect">
            <a:avLst/>
          </a:prstGeom>
          <a:noFill/>
          <a:ln>
            <a:noFill/>
          </a:ln>
        </p:spPr>
      </p:pic>
      <p:pic>
        <p:nvPicPr>
          <p:cNvPr id="128" name="Google Shape;128;p14"/>
          <p:cNvPicPr preferRelativeResize="0"/>
          <p:nvPr/>
        </p:nvPicPr>
        <p:blipFill>
          <a:blip r:embed="rId4">
            <a:alphaModFix/>
          </a:blip>
          <a:stretch>
            <a:fillRect/>
          </a:stretch>
        </p:blipFill>
        <p:spPr>
          <a:xfrm>
            <a:off x="7124700" y="1407363"/>
            <a:ext cx="3686175" cy="3048000"/>
          </a:xfrm>
          <a:prstGeom prst="rect">
            <a:avLst/>
          </a:prstGeom>
          <a:noFill/>
          <a:ln>
            <a:noFill/>
          </a:ln>
        </p:spPr>
      </p:pic>
      <p:sp>
        <p:nvSpPr>
          <p:cNvPr id="129" name="Google Shape;129;p14"/>
          <p:cNvSpPr txBox="1"/>
          <p:nvPr/>
        </p:nvSpPr>
        <p:spPr>
          <a:xfrm>
            <a:off x="1303313" y="4562725"/>
            <a:ext cx="35646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200">
                <a:solidFill>
                  <a:srgbClr val="202124"/>
                </a:solidFill>
                <a:highlight>
                  <a:srgbClr val="FFFFFF"/>
                </a:highlight>
              </a:rPr>
              <a:t>En el primer paso, el cliente que desea establecer la conexión envía al servidor un </a:t>
            </a:r>
            <a:r>
              <a:rPr b="1" lang="es-ES" sz="1200">
                <a:solidFill>
                  <a:srgbClr val="202124"/>
                </a:solidFill>
                <a:highlight>
                  <a:srgbClr val="FFFFFF"/>
                </a:highlight>
              </a:rPr>
              <a:t>paquete SYN</a:t>
            </a:r>
            <a:endParaRPr b="1" sz="1200">
              <a:solidFill>
                <a:srgbClr val="202124"/>
              </a:solidFill>
              <a:highlight>
                <a:srgbClr val="FFFFFF"/>
              </a:highlight>
            </a:endParaRPr>
          </a:p>
          <a:p>
            <a:pPr indent="0" lvl="0" marL="0" rtl="0" algn="l">
              <a:lnSpc>
                <a:spcPct val="115000"/>
              </a:lnSpc>
              <a:spcBef>
                <a:spcPts val="0"/>
              </a:spcBef>
              <a:spcAft>
                <a:spcPts val="0"/>
              </a:spcAft>
              <a:buNone/>
            </a:pPr>
            <a:r>
              <a:rPr lang="es-ES" sz="1200">
                <a:solidFill>
                  <a:srgbClr val="202124"/>
                </a:solidFill>
                <a:highlight>
                  <a:srgbClr val="FFFFFF"/>
                </a:highlight>
              </a:rPr>
              <a:t>Si el servidor ha recibido el segmento, confirma el establecimiento de la conexión mediante el envío de un paquete SYN-ACK (</a:t>
            </a:r>
            <a:r>
              <a:rPr b="1" lang="es-ES" sz="1200">
                <a:solidFill>
                  <a:srgbClr val="202124"/>
                </a:solidFill>
                <a:highlight>
                  <a:srgbClr val="FFFFFF"/>
                </a:highlight>
              </a:rPr>
              <a:t>del inglés acknowledgement = “confirmación”</a:t>
            </a:r>
            <a:r>
              <a:rPr lang="es-ES" sz="1200">
                <a:solidFill>
                  <a:srgbClr val="202124"/>
                </a:solidFill>
                <a:highlight>
                  <a:srgbClr val="FFFFFF"/>
                </a:highlight>
              </a:rPr>
              <a:t>)</a:t>
            </a:r>
            <a:endParaRPr b="1" sz="1200">
              <a:solidFill>
                <a:srgbClr val="202124"/>
              </a:solidFill>
              <a:highlight>
                <a:srgbClr val="FFFFFF"/>
              </a:highlight>
            </a:endParaRPr>
          </a:p>
          <a:p>
            <a:pPr indent="0" lvl="0" marL="0" rtl="0" algn="l">
              <a:lnSpc>
                <a:spcPct val="115000"/>
              </a:lnSpc>
              <a:spcBef>
                <a:spcPts val="0"/>
              </a:spcBef>
              <a:spcAft>
                <a:spcPts val="0"/>
              </a:spcAft>
              <a:buNone/>
            </a:pPr>
            <a:r>
              <a:t/>
            </a:r>
            <a:endParaRPr b="1" sz="1200">
              <a:solidFill>
                <a:srgbClr val="202124"/>
              </a:solidFill>
              <a:highlight>
                <a:srgbClr val="FFFFFF"/>
              </a:highlight>
            </a:endParaRPr>
          </a:p>
        </p:txBody>
      </p:sp>
      <p:sp>
        <p:nvSpPr>
          <p:cNvPr id="130" name="Google Shape;130;p14"/>
          <p:cNvSpPr txBox="1"/>
          <p:nvPr/>
        </p:nvSpPr>
        <p:spPr>
          <a:xfrm>
            <a:off x="7467803" y="4634450"/>
            <a:ext cx="368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chemeClr val="dk1"/>
                </a:solidFill>
                <a:highlight>
                  <a:srgbClr val="FFFFFF"/>
                </a:highlight>
              </a:rPr>
              <a:t>Cuando un lado recibe un </a:t>
            </a:r>
            <a:r>
              <a:rPr b="1" lang="es-ES" sz="1200">
                <a:solidFill>
                  <a:schemeClr val="dk1"/>
                </a:solidFill>
                <a:highlight>
                  <a:srgbClr val="FFFFFF"/>
                </a:highlight>
              </a:rPr>
              <a:t>FIN</a:t>
            </a:r>
            <a:r>
              <a:rPr lang="es-ES" sz="1200">
                <a:solidFill>
                  <a:schemeClr val="dk1"/>
                </a:solidFill>
                <a:highlight>
                  <a:srgbClr val="FFFFFF"/>
                </a:highlight>
              </a:rPr>
              <a:t>, debe indicar a la aplicación que el otro lado está interrumpiendo la transmisión. La transmisión de datos de la aplicación deja de enviar paquetes al otro lado, mientras que este lado reconoce el paquete FIN con un FIN-ACK.</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5"/>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36" name="Google Shape;136;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37" name="Google Shape;137;p15"/>
          <p:cNvPicPr preferRelativeResize="0"/>
          <p:nvPr/>
        </p:nvPicPr>
        <p:blipFill>
          <a:blip r:embed="rId3">
            <a:alphaModFix/>
          </a:blip>
          <a:stretch>
            <a:fillRect/>
          </a:stretch>
        </p:blipFill>
        <p:spPr>
          <a:xfrm>
            <a:off x="167350" y="1488325"/>
            <a:ext cx="3160413" cy="3072623"/>
          </a:xfrm>
          <a:prstGeom prst="rect">
            <a:avLst/>
          </a:prstGeom>
          <a:noFill/>
          <a:ln>
            <a:noFill/>
          </a:ln>
        </p:spPr>
      </p:pic>
      <p:pic>
        <p:nvPicPr>
          <p:cNvPr id="138" name="Google Shape;138;p15"/>
          <p:cNvPicPr preferRelativeResize="0"/>
          <p:nvPr/>
        </p:nvPicPr>
        <p:blipFill>
          <a:blip r:embed="rId4">
            <a:alphaModFix/>
          </a:blip>
          <a:stretch>
            <a:fillRect/>
          </a:stretch>
        </p:blipFill>
        <p:spPr>
          <a:xfrm>
            <a:off x="3409775" y="1891825"/>
            <a:ext cx="7900776" cy="4444187"/>
          </a:xfrm>
          <a:prstGeom prst="rect">
            <a:avLst/>
          </a:prstGeom>
          <a:noFill/>
          <a:ln>
            <a:noFill/>
          </a:ln>
        </p:spPr>
      </p:pic>
      <p:pic>
        <p:nvPicPr>
          <p:cNvPr id="139" name="Google Shape;139;p15"/>
          <p:cNvPicPr preferRelativeResize="0"/>
          <p:nvPr/>
        </p:nvPicPr>
        <p:blipFill>
          <a:blip r:embed="rId5">
            <a:alphaModFix/>
          </a:blip>
          <a:stretch>
            <a:fillRect/>
          </a:stretch>
        </p:blipFill>
        <p:spPr>
          <a:xfrm>
            <a:off x="8101963" y="2928925"/>
            <a:ext cx="2638425" cy="1000125"/>
          </a:xfrm>
          <a:prstGeom prst="rect">
            <a:avLst/>
          </a:prstGeom>
          <a:noFill/>
          <a:ln>
            <a:noFill/>
          </a:ln>
        </p:spPr>
      </p:pic>
      <p:pic>
        <p:nvPicPr>
          <p:cNvPr id="140" name="Google Shape;140;p15"/>
          <p:cNvPicPr preferRelativeResize="0"/>
          <p:nvPr/>
        </p:nvPicPr>
        <p:blipFill>
          <a:blip r:embed="rId6">
            <a:alphaModFix/>
          </a:blip>
          <a:stretch>
            <a:fillRect/>
          </a:stretch>
        </p:blipFill>
        <p:spPr>
          <a:xfrm>
            <a:off x="669725" y="4560950"/>
            <a:ext cx="2297498" cy="204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46" name="Google Shape;146;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47" name="Google Shape;147;p16"/>
          <p:cNvPicPr preferRelativeResize="0"/>
          <p:nvPr/>
        </p:nvPicPr>
        <p:blipFill>
          <a:blip r:embed="rId3">
            <a:alphaModFix/>
          </a:blip>
          <a:stretch>
            <a:fillRect/>
          </a:stretch>
        </p:blipFill>
        <p:spPr>
          <a:xfrm>
            <a:off x="2284775" y="1853600"/>
            <a:ext cx="8036645" cy="4520613"/>
          </a:xfrm>
          <a:prstGeom prst="rect">
            <a:avLst/>
          </a:prstGeom>
          <a:noFill/>
          <a:ln>
            <a:noFill/>
          </a:ln>
        </p:spPr>
      </p:pic>
      <p:pic>
        <p:nvPicPr>
          <p:cNvPr id="148" name="Google Shape;148;p16"/>
          <p:cNvPicPr preferRelativeResize="0"/>
          <p:nvPr/>
        </p:nvPicPr>
        <p:blipFill>
          <a:blip r:embed="rId4">
            <a:alphaModFix/>
          </a:blip>
          <a:stretch>
            <a:fillRect/>
          </a:stretch>
        </p:blipFill>
        <p:spPr>
          <a:xfrm>
            <a:off x="7276988" y="2507338"/>
            <a:ext cx="2638425" cy="1000125"/>
          </a:xfrm>
          <a:prstGeom prst="rect">
            <a:avLst/>
          </a:prstGeom>
          <a:noFill/>
          <a:ln>
            <a:noFill/>
          </a:ln>
        </p:spPr>
      </p:pic>
      <p:pic>
        <p:nvPicPr>
          <p:cNvPr id="149" name="Google Shape;149;p16"/>
          <p:cNvPicPr preferRelativeResize="0"/>
          <p:nvPr/>
        </p:nvPicPr>
        <p:blipFill>
          <a:blip r:embed="rId5">
            <a:alphaModFix/>
          </a:blip>
          <a:stretch>
            <a:fillRect/>
          </a:stretch>
        </p:blipFill>
        <p:spPr>
          <a:xfrm>
            <a:off x="6743475" y="4051971"/>
            <a:ext cx="2364125" cy="1954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